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67" r:id="rId2"/>
    <p:sldId id="415" r:id="rId3"/>
    <p:sldId id="364" r:id="rId4"/>
    <p:sldId id="402" r:id="rId5"/>
    <p:sldId id="403" r:id="rId6"/>
    <p:sldId id="404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6" r:id="rId18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008080"/>
    <a:srgbClr val="5DA1CB"/>
    <a:srgbClr val="339933"/>
    <a:srgbClr val="5AC349"/>
    <a:srgbClr val="4274B0"/>
    <a:srgbClr val="4577C7"/>
    <a:srgbClr val="2EDEBC"/>
    <a:srgbClr val="D9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99" d="100"/>
          <a:sy n="99" d="100"/>
        </p:scale>
        <p:origin x="-678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86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24WLELXGKFAX7-107.T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24WLELXGKFAX7-108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109.TI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1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2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24WLELXGKFAX7-110.T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3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24WLELXGKFAX7-111.T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4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5.bin"/><Relationship Id="rId7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3.emf"/><Relationship Id="rId5" Type="http://schemas.openxmlformats.org/officeDocument/2006/relationships/image" Target="../media/image11.emf"/><Relationship Id="rId10" Type="http://schemas.openxmlformats.org/officeDocument/2006/relationships/package" Target="../embeddings/Microsoft_Word_Document7.docx"/><Relationship Id="rId4" Type="http://schemas.openxmlformats.org/officeDocument/2006/relationships/package" Target="../embeddings/Microsoft_Word_Document5.docx"/><Relationship Id="rId9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5DA1C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3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1916832"/>
            <a:ext cx="2796066" cy="2389712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4009355" y="2708920"/>
            <a:ext cx="805616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4500" b="1" dirty="0">
                <a:solidFill>
                  <a:srgbClr val="0000F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Bold" panose="020B0800000000000000" pitchFamily="34" charset="-122"/>
              </a:rPr>
              <a:t>原子物理中的三条知识主线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673551" y="2636912"/>
            <a:ext cx="362383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>
                <a:solidFill>
                  <a:srgbClr val="0000F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黑体 CN Bold" panose="020B0800000000000000" pitchFamily="34" charset="-122"/>
              </a:rPr>
              <a:t>专题十九</a:t>
            </a:r>
          </a:p>
        </p:txBody>
      </p:sp>
    </p:spTree>
    <p:extLst>
      <p:ext uri="{BB962C8B-B14F-4D97-AF65-F5344CB8AC3E}">
        <p14:creationId xmlns:p14="http://schemas.microsoft.com/office/powerpoint/2010/main" val="24475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2623147" y="1971805"/>
            <a:ext cx="9451104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zh-CN" altLang="zh-CN" sz="4800" b="1" kern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主线</a:t>
            </a:r>
            <a:r>
              <a:rPr lang="en-US" altLang="zh-CN" sz="4800" b="1" kern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4800" b="1" kern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4800" b="1" kern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4800" b="1" kern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　以量子论为主线的不</a:t>
            </a:r>
            <a:r>
              <a:rPr lang="zh-CN" altLang="zh-CN" sz="4800" b="1" kern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连</a:t>
            </a:r>
            <a:endParaRPr lang="en-US" altLang="zh-CN" sz="4800" b="1" kern="1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4800" b="1" kern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800" b="1" kern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                  </a:t>
            </a:r>
            <a:r>
              <a:rPr lang="zh-CN" altLang="zh-CN" sz="4800" b="1" kern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续</a:t>
            </a:r>
            <a:r>
              <a:rPr lang="zh-CN" altLang="zh-CN" sz="4800" b="1" kern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物理观和能量观</a:t>
            </a:r>
            <a:endParaRPr lang="zh-CN" altLang="en-US" sz="4800" b="1" kern="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69407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1351311"/>
            <a:ext cx="10975658" cy="4021905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1900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年普朗克在研究黑体辐射实验规律时将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间断性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引入物理学，打开了近代物理学的一扇大门，随即主导微观世界物理规律的核心理论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量子论由此诞生。量子论的核心思想是波粒二象性，即不连续的物质观和能量观。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08955" y="404664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光电效应规律和光电效应方程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1026" name="Picture 2" descr="24WLELXGKFAX7-107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115" y="1258219"/>
            <a:ext cx="7628010" cy="515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4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2971" y="116632"/>
            <a:ext cx="10975658" cy="5328592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光电效应的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两条线索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两个对应关系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两条线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索：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两个对应关系：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zh-CN" altLang="zh-CN" sz="1050" kern="100" dirty="0" smtClean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24WLELXGKFAX7-108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67" y="1804135"/>
            <a:ext cx="7992888" cy="240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87" y="5157192"/>
            <a:ext cx="8697748" cy="134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94537" y="730623"/>
            <a:ext cx="10975658" cy="5722713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用图像表示光电效应方程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>
              <a:lnSpc>
                <a:spcPct val="170000"/>
              </a:lnSpc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极限频率：图线与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轴交点的横坐标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ν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>
              <a:lnSpc>
                <a:spcPct val="170000"/>
              </a:lnSpc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逸出功：图线与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轴交点的绝对值等于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金属的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>
              <a:lnSpc>
                <a:spcPct val="170000"/>
              </a:lnSpc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逸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出功：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|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|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普朗克常量：图线的斜率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074" name="Picture 2" descr="F:\物理（合版）\24WLELXGKFAX7-109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473" y="2492375"/>
            <a:ext cx="2376487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2971" y="1124744"/>
            <a:ext cx="11089232" cy="5030017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(2022·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湖南高考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关于原子结构和微观粒子波粒二象性，下列说法正确的是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．卢瑟福的核式结构模型解释了原子光谱的分立特征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．玻尔的原子理论完全揭示了微观粒子运动的规律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．光电效应揭示了光的粒子性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．电子束穿过铝箔后的衍射图样揭示了电子的粒子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性</a:t>
            </a:r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65743" y="487217"/>
            <a:ext cx="11392484" cy="5822103"/>
          </a:xfrm>
        </p:spPr>
        <p:txBody>
          <a:bodyPr>
            <a:normAutofit/>
          </a:bodyPr>
          <a:lstStyle/>
          <a:p>
            <a:pPr indent="53975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53975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玻尔的量子化模型很好地解释了原子光谱的分立特征，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53975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玻尔的原子理论成功的解释了氢原子的分立光谱，但不足之处还保留了经典理论中的一些观点，如电子轨道的概念，还不能完全揭示微观粒子的运动规律，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53975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光电效应揭示了光的粒子性，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53975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电子束穿过铝箔后的衍射图样，证实了电子的波动性，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53975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613100"/>
              </p:ext>
            </p:extLst>
          </p:nvPr>
        </p:nvGraphicFramePr>
        <p:xfrm>
          <a:off x="624979" y="334963"/>
          <a:ext cx="10991850" cy="612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文档" r:id="rId4" imgW="11106259" imgH="6179689" progId="Word.Document.12">
                  <p:embed/>
                </p:oleObj>
              </mc:Choice>
              <mc:Fallback>
                <p:oleObj name="文档" r:id="rId4" imgW="11106259" imgH="61796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334963"/>
                        <a:ext cx="10991850" cy="612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40890" y="158972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505306"/>
              </p:ext>
            </p:extLst>
          </p:nvPr>
        </p:nvGraphicFramePr>
        <p:xfrm>
          <a:off x="614411" y="1012527"/>
          <a:ext cx="11099800" cy="558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文档" r:id="rId4" imgW="11195823" imgH="5640869" progId="Word.Document.12">
                  <p:embed/>
                </p:oleObj>
              </mc:Choice>
              <mc:Fallback>
                <p:oleObj name="文档" r:id="rId4" imgW="11195823" imgH="56408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4411" y="1012527"/>
                        <a:ext cx="11099800" cy="558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624979" y="116632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(2022·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河北高考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如图是密立根于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1916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年发表的钠金属光电效应的遏止电压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与入射光频率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的实验曲线，该实验直接证明了爱因斯坦光电效应方程，并且第一次利用光电效应实验测定了普朗克常量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。由图像可知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4098" name="Picture 2" descr="24WLELXGKFAX7-110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283" y="2996952"/>
            <a:ext cx="4968552" cy="359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2971" y="199185"/>
            <a:ext cx="10975658" cy="6398167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．钠的逸出功为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hν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．钠的截止频率为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8.5×10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14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Hz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．图中直线的斜率为普朗克常量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．遏止电压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 smtClean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与入射光频率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ν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成正比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根据遏止电压与最大初动能的关系有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kmax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，根据光电效应方程有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kmax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，结合图像可知，当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时，解得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hν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52971" y="404664"/>
            <a:ext cx="10975658" cy="5616624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钠的截止频率为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ν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，根据图像可知，截止频率小于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8.5×10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14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Hz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根据遏止电压与入射光的频率关系式可知，遏止电压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与入射光频率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成线性关系，不是成正比，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864523"/>
              </p:ext>
            </p:extLst>
          </p:nvPr>
        </p:nvGraphicFramePr>
        <p:xfrm>
          <a:off x="696987" y="2113583"/>
          <a:ext cx="10367962" cy="239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文档" r:id="rId4" imgW="10367808" imgH="2395714" progId="Word.Document.12">
                  <p:embed/>
                </p:oleObj>
              </mc:Choice>
              <mc:Fallback>
                <p:oleObj name="文档" r:id="rId4" imgW="10367808" imgH="23957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2113583"/>
                        <a:ext cx="10367962" cy="2395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80963" y="476672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淄博市第一次模拟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图甲为光电效应实验的电路图，利用不同频率的单色光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进行光电效应实验，测得光电管两极间所加电压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与光电流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的关系如图乙所示。则这两种光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5122" name="Picture 2" descr="24WLELXGKFAX7-111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259" y="2852936"/>
            <a:ext cx="6552728" cy="33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36947" y="260648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．照射该光电管时，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光使其逸出的光电子最大初动能大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．从同种玻璃射入空气发生全反射时，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光的临界角大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．通过同一装置发生双缝干涉，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光的相邻条纹间距大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．在同一介质中传播时，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光的速度大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162222"/>
              </p:ext>
            </p:extLst>
          </p:nvPr>
        </p:nvGraphicFramePr>
        <p:xfrm>
          <a:off x="408955" y="4365104"/>
          <a:ext cx="11298238" cy="212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文档" r:id="rId4" imgW="11539690" imgH="2164997" progId="Word.Document.12">
                  <p:embed/>
                </p:oleObj>
              </mc:Choice>
              <mc:Fallback>
                <p:oleObj name="文档" r:id="rId4" imgW="11539690" imgH="21649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955" y="4365104"/>
                        <a:ext cx="11298238" cy="212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423851"/>
              </p:ext>
            </p:extLst>
          </p:nvPr>
        </p:nvGraphicFramePr>
        <p:xfrm>
          <a:off x="841003" y="230063"/>
          <a:ext cx="10367962" cy="298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文档" r:id="rId4" imgW="10367808" imgH="2982764" progId="Word.Document.12">
                  <p:embed/>
                </p:oleObj>
              </mc:Choice>
              <mc:Fallback>
                <p:oleObj name="文档" r:id="rId4" imgW="10367808" imgH="29827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1003" y="230063"/>
                        <a:ext cx="10367962" cy="298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943604"/>
              </p:ext>
            </p:extLst>
          </p:nvPr>
        </p:nvGraphicFramePr>
        <p:xfrm>
          <a:off x="842193" y="2852936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文档" r:id="rId7" imgW="10367808" imgH="2090131" progId="Word.Document.12">
                  <p:embed/>
                </p:oleObj>
              </mc:Choice>
              <mc:Fallback>
                <p:oleObj name="文档" r:id="rId7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2193" y="2852936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364177"/>
              </p:ext>
            </p:extLst>
          </p:nvPr>
        </p:nvGraphicFramePr>
        <p:xfrm>
          <a:off x="842193" y="4581128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文档" r:id="rId10" imgW="10367808" imgH="2090131" progId="Word.Document.12">
                  <p:embed/>
                </p:oleObj>
              </mc:Choice>
              <mc:Fallback>
                <p:oleObj name="文档" r:id="rId10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42193" y="4581128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49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37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</TotalTime>
  <Words>728</Words>
  <Application>Microsoft Office PowerPoint</Application>
  <PresentationFormat>自定义</PresentationFormat>
  <Paragraphs>51</Paragraphs>
  <Slides>17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128</cp:revision>
  <dcterms:created xsi:type="dcterms:W3CDTF">2021-04-02T06:41:31Z</dcterms:created>
  <dcterms:modified xsi:type="dcterms:W3CDTF">2023-11-28T08:08:50Z</dcterms:modified>
</cp:coreProperties>
</file>